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Average"/>
      <p:regular r:id="rId39"/>
    </p:embeddedFont>
    <p:embeddedFont>
      <p:font typeface="Oswald"/>
      <p:regular r:id="rId40"/>
      <p:bold r:id="rId41"/>
    </p:embeddedFont>
    <p:embeddedFont>
      <p:font typeface="Roboto Mon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4C381E5-813F-4025-8C18-200971C25B43}">
  <a:tblStyle styleId="{64C381E5-813F-4025-8C18-200971C25B4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5.xml"/><Relationship Id="rId42" Type="http://schemas.openxmlformats.org/officeDocument/2006/relationships/font" Target="fonts/RobotoMono-regular.fntdata"/><Relationship Id="rId41" Type="http://schemas.openxmlformats.org/officeDocument/2006/relationships/font" Target="fonts/Oswald-bold.fntdata"/><Relationship Id="rId22" Type="http://schemas.openxmlformats.org/officeDocument/2006/relationships/slide" Target="slides/slide17.xml"/><Relationship Id="rId44" Type="http://schemas.openxmlformats.org/officeDocument/2006/relationships/font" Target="fonts/RobotoMono-italic.fntdata"/><Relationship Id="rId21" Type="http://schemas.openxmlformats.org/officeDocument/2006/relationships/slide" Target="slides/slide16.xml"/><Relationship Id="rId43" Type="http://schemas.openxmlformats.org/officeDocument/2006/relationships/font" Target="fonts/RobotoMon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verage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Describe the structure of a mysql packet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Its a bunch of binary, the first 24 bits describe a little int  (&lt;-talk about difference between big and little)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next one is a sequence id (&lt;-how the client maintains state)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Describe the structure of a mysql packet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Its a bunch of binary, the first 24 bits describe a little int  (&lt;-talk about difference between big and little)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next one is a sequence id (&lt;-how the client maintains state)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Talk about how the command phase is structured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python-mechanize/mechanize" TargetMode="External"/><Relationship Id="rId4" Type="http://schemas.openxmlformats.org/officeDocument/2006/relationships/hyperlink" Target="https://github.com/waylan/beautifulsou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Fantasy Tour Dé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Data Gathering Solution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2569650" y="2244300"/>
            <a:ext cx="41643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mechanize</a:t>
            </a:r>
            <a:r>
              <a:rPr lang="en"/>
              <a:t> </a:t>
            </a:r>
            <a:r>
              <a:rPr lang="en" sz="3000">
                <a:solidFill>
                  <a:srgbClr val="FFFFFF"/>
                </a:solidFill>
              </a:rPr>
              <a:t>&amp;</a:t>
            </a:r>
            <a:r>
              <a:rPr lang="en"/>
              <a:t> </a:t>
            </a:r>
            <a:r>
              <a:rPr lang="en" sz="24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beautifulSoup4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Data Gathering Solution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11700" y="1377450"/>
            <a:ext cx="8520600" cy="238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br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mechanize.Browser()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A737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br.set_handle_robots(</a:t>
            </a:r>
            <a:r>
              <a:rPr lang="en">
                <a:solidFill>
                  <a:srgbClr val="005CC5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ignore robots.txt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br.addheaders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[(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"User-agent"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"Mozilla/5.0"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)] </a:t>
            </a: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pretend to be mozilla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response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br.open(all_players) </a:t>
            </a: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get the markup for the all players page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4292E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assert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response.code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5CC5"/>
                </a:solidFill>
                <a:latin typeface="Roboto Mono"/>
                <a:ea typeface="Roboto Mono"/>
                <a:cs typeface="Roboto Mono"/>
                <a:sym typeface="Roboto Mono"/>
              </a:rPr>
              <a:t>200 </a:t>
            </a: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make sure good things happened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Data Gathering Solution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11700" y="1177800"/>
            <a:ext cx="8520600" cy="278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A737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get all the links for each riders page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soup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BeautifulSoup(response.read(), 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'html.parser'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A737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list of (url, name) for each rider's data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player_links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[link.get(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'href'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), link.getText()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link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</a:p>
          <a:p>
            <a:pPr indent="457200" lvl="0" marL="137160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soup.find_all(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'a'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'riderprofile.php'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D73A49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 link.get(</a:t>
            </a:r>
            <a:r>
              <a:rPr lang="en">
                <a:solidFill>
                  <a:srgbClr val="032F62"/>
                </a:solidFill>
                <a:latin typeface="Roboto Mono"/>
                <a:ea typeface="Roboto Mono"/>
                <a:cs typeface="Roboto Mono"/>
                <a:sym typeface="Roboto Mono"/>
              </a:rPr>
              <a:t>'href'</a:t>
            </a:r>
            <a:r>
              <a:rPr lang="en">
                <a:solidFill>
                  <a:srgbClr val="24292E"/>
                </a:solidFill>
                <a:latin typeface="Roboto Mono"/>
                <a:ea typeface="Roboto Mono"/>
                <a:cs typeface="Roboto Mono"/>
                <a:sym typeface="Roboto Mono"/>
              </a:rPr>
              <a:t>)]</a:t>
            </a:r>
          </a:p>
          <a:p>
            <a:pPr indent="457200" lvl="0" marL="137160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4292E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4292E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>
              <a:lnSpc>
                <a:spcPct val="142857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4292E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Data Gathering Solution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311700" y="1177800"/>
            <a:ext cx="8520600" cy="340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6A737D"/>
                </a:solidFill>
                <a:latin typeface="Roboto Mono"/>
                <a:ea typeface="Roboto Mono"/>
                <a:cs typeface="Roboto Mono"/>
                <a:sym typeface="Roboto Mono"/>
              </a:rPr>
              <a:t># iterate over every player’s data page, dump data into a csv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6A737D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# go to each player’s page and retrieve all the stage stats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(player_link, player_name)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player_links: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response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br.open(player_base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player_link)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soup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BeautifulSoup(response.read(), 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'html.parser'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tr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soup.find_all(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'tr'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row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player_name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','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year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','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td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tr.find_all(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'td'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	row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+=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td.getText().strip(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'\r\n'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','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row.encode(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'ascii'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'ignore'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4292E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Final Raw Data Sets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11700" y="1177800"/>
            <a:ext cx="8520600" cy="3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random_code/velobet (</a:t>
            </a: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master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$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head player_2017.csv.bak | column -s ',' -t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Category       Cost  Name                Team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26    Christopher Froome  Team Sky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22    Richie Porte        BMC Racing Team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16    Alberto Contador    Trek - Segafredo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16    Alejandro Valverde  Movistar Team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14    Thibaut Pinot       FDJ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12    Geraint Thomas      Team Sky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10    Andrey Amador       Movistar Team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10    Ion Izagirre        Bahrain Merida Pro Cycling Team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Rounder 1  10    Diego Ulissi        UAE Team Emirates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001037" y="1331350"/>
            <a:ext cx="3141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Final Raw Data Sets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001037" y="1331350"/>
            <a:ext cx="3141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11700" y="1177800"/>
            <a:ext cx="8520600" cy="3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random_code/velobet (</a:t>
            </a:r>
            <a:r>
              <a:rPr lang="en">
                <a:solidFill>
                  <a:srgbClr val="FFFF00"/>
                </a:solidFill>
                <a:latin typeface="Roboto Mono"/>
                <a:ea typeface="Roboto Mono"/>
                <a:cs typeface="Roboto Mono"/>
                <a:sym typeface="Roboto Mono"/>
              </a:rPr>
              <a:t>master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$</a:t>
            </a: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head player_2014.csv.bak | column -s ',' -t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PlayerName       Year  Stage    STG  GC  PC  KOM  SPR  SUM  BKY  ASS  Total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1  -    -   -   -    -    -    -    -    0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2  150  25  2   -    -    -    -    4    181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3  -    25  -   -    -    -    -    4    29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4  -    25  -   -    -    -    -    4    29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5  100  25  2   -    -    -    -    14   141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6  -    25  -   -    -    -    -    10   35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7  -    25  -   -    -    -    -    10   35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8  100  25  -   -    -    -    -    10   135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Vincenzo Nibali  2014  Stage 9  -    22  -   -    -    -    -    6    28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  <a:p>
            <a:pPr indent="56896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56896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1995150"/>
            <a:ext cx="8520600" cy="53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Build The Model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v1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Look at all the possible team combinations in the past that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○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cost &lt;= 100 points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○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satisfy the category requirements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For each team_combination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○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compute the final score the team </a:t>
            </a:r>
            <a:r>
              <a:rPr b="1"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would have</a:t>
            </a: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scored in that year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Choose the historically highest scoring teams for each year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v1 problems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wc -l cost_combinations.csv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1530652</a:t>
            </a:r>
            <a:r>
              <a:rPr lang="en" sz="4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3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cost_combinations.csv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There are </a:t>
            </a:r>
            <a:r>
              <a:rPr lang="en" sz="2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~1.5 Million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combinations of costs that total &lt;= 100 points. Combined with 191 Players, this is around </a:t>
            </a:r>
            <a:r>
              <a:rPr lang="en" sz="2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~400 Billion</a:t>
            </a:r>
            <a:r>
              <a:rPr lang="en" sz="2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potential teams combinations to sort through.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311700" y="2048400"/>
            <a:ext cx="852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same model idea - optimize the number of teams to sort through by reducing the total number of combinations.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126100"/>
            <a:ext cx="8520600" cy="89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Picking a winning team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a cost combo </a:t>
            </a:r>
          </a:p>
          <a:p>
            <a:pPr indent="-4191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26,16,4,6,4,4,8,8,4,</a:t>
            </a:r>
            <a:r>
              <a:rPr lang="en" sz="30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80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This is a combination of costs that is &lt;= 100 points </a:t>
            </a: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and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satisfies the category requirements (each column is the required category - last column is total of the columns to the left).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With the current cost combo (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26,16,4,6,4,4,8,8,4,80)</a:t>
            </a:r>
          </a:p>
          <a:p>
            <a:pPr indent="-4191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Produce all player combinations that match that cost</a:t>
            </a:r>
          </a:p>
          <a:p>
            <a:pPr indent="-4191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■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Multiple players can have the same cost (use python </a:t>
            </a:r>
            <a:r>
              <a:rPr lang="en" sz="30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set()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‘s to collect unique combinations)</a:t>
            </a:r>
          </a:p>
          <a:p>
            <a:pPr indent="-4191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■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use the python </a:t>
            </a:r>
            <a:r>
              <a:rPr b="1" lang="en" sz="30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yield</a:t>
            </a: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construct for faster performance</a:t>
            </a:r>
          </a:p>
          <a:p>
            <a:pPr indent="-4191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From the given potential players, choose the </a:t>
            </a:r>
            <a:r>
              <a:rPr b="1"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highest scoring </a:t>
            </a: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players - create a team with these players.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50" y="1231300"/>
            <a:ext cx="9144000" cy="39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6F42C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get_player_combinations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(headers, cost_combo, cost_map, historical_scores):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# …</a:t>
            </a:r>
          </a:p>
          <a:p>
            <a:pPr indent="457200"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combo </a:t>
            </a: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bucket_combo(best_avail_players):</a:t>
            </a:r>
          </a:p>
          <a:p>
            <a:pPr indent="457200"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sc </a:t>
            </a: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set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(combo)</a:t>
            </a:r>
          </a:p>
          <a:p>
            <a:pPr indent="457200" lvl="0" marL="45720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# don’t waste time checking invalid combos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len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(combo) </a:t>
            </a: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!=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24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len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(sc): 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continue</a:t>
            </a:r>
          </a:p>
          <a:p>
            <a:pPr indent="457200"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24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yield</a:t>
            </a: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combo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F42C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bucket_combo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(l, depth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 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''' return all combinations of items in buckets '''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item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l[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len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(l)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result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bucket_combo(l[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:], depth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 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  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yield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[item,]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result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: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yield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[item,]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73A4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Model - v2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Tweaking the algorithm results in 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Load all 1.5M cost combinations into an indexed map: ~30s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○"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Generate the best team for each cost combination for each year individually, and average for all 3 years: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○"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~180s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Results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4" name="Shape 204"/>
          <p:cNvGraphicFramePr/>
          <p:nvPr/>
        </p:nvGraphicFramePr>
        <p:xfrm>
          <a:off x="4762" y="148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{64C381E5-813F-4025-8C18-200971C25B43}</a:tableStyleId>
              </a:tblPr>
              <a:tblGrid>
                <a:gridCol w="552450"/>
                <a:gridCol w="733425"/>
                <a:gridCol w="704850"/>
                <a:gridCol w="733425"/>
                <a:gridCol w="800100"/>
                <a:gridCol w="733425"/>
                <a:gridCol w="685800"/>
                <a:gridCol w="571500"/>
                <a:gridCol w="571500"/>
                <a:gridCol w="609600"/>
                <a:gridCol w="609600"/>
                <a:gridCol w="609600"/>
                <a:gridCol w="609600"/>
                <a:gridCol w="609600"/>
              </a:tblGrid>
              <a:tr h="5295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All Rounder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All Rounder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Unclassed Rider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Sprinter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Unclassed Rider 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Unclassed Rider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Climber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Climber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Wildcard Rider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Cost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Score </a:t>
                      </a:r>
                      <a:r>
                        <a:rPr lang="en" sz="1000"/>
                        <a:t>2014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Score </a:t>
                      </a:r>
                      <a:r>
                        <a:rPr lang="en" sz="1000"/>
                        <a:t>2015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Score </a:t>
                      </a:r>
                    </a:p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2016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76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Best Average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Bauke Mollema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Alejandro Valverde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Greg Van Avermaet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Alexander Kristoff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Imanol Erviti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Zdenek Stybar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Serge Pauwels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Nairo Quintana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Peter Sagan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7190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7484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7845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</a:tr>
              <a:tr h="76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Best 2016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Robert Gesink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Thibaut Pinot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Dmitriy Gruzdev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Alexander Kristoff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Thomas De Gendt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Laurens Ten Dam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Rafal Majka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Nairo Quintana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Peter Sagan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6429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6472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8010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</a:tr>
              <a:tr h="76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Best 2015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Robert Gesink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Alejandro Valverde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Greg Van Avermaet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John Degenkolb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Tony Gallopin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Imanol Erviti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Serge Pauwels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Nairo Quintana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Peter Sagan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6524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8763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6507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5295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Best 2014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Robert Gesink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Bauke Mollema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Jarlinson Pantano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Mark Cavendish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Greg Van Avermaet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Thomas De Gendt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Daniel Martin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Romain Bardet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Peter Sagan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8739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6824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6372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Actual </a:t>
            </a:r>
            <a:r>
              <a:rPr lang="en">
                <a:solidFill>
                  <a:srgbClr val="00FF00"/>
                </a:solidFill>
              </a:rPr>
              <a:t>Results - Day 1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787" y="1141100"/>
            <a:ext cx="4292420" cy="382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Actual Results - Day 1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037" y="1141100"/>
            <a:ext cx="367991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Actual Results - Day 3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425" y="1017725"/>
            <a:ext cx="409515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Actual Results - Day 17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75" y="1524000"/>
            <a:ext cx="20002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Rules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3001037" y="1331350"/>
            <a:ext cx="3141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Pick (exactly) </a:t>
            </a:r>
            <a:r>
              <a:rPr lang="en" sz="24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9 riders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Each rider costs a fixed number of points 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Team must cost </a:t>
            </a:r>
            <a:r>
              <a:rPr lang="en" sz="24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&lt;= 100</a:t>
            </a: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points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Must pick   </a:t>
            </a:r>
            <a:r>
              <a:rPr lang="en" sz="18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2 All-Rounders, 2 Climbers, 1 Sprinter, 3 Unclassed Riders and 1 Wild Card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 team changes/substitutions after Tour starts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Scoring is based on stages and various other points each rider can collect along the course of the race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winning (fantasy) team is </a:t>
            </a:r>
            <a:r>
              <a:rPr b="1" lang="en" sz="2400">
                <a:solidFill>
                  <a:schemeClr val="dk1"/>
                </a:solidFill>
                <a:highlight>
                  <a:srgbClr val="FF0000"/>
                </a:highlight>
                <a:latin typeface="Oswald"/>
                <a:ea typeface="Oswald"/>
                <a:cs typeface="Oswald"/>
                <a:sym typeface="Oswald"/>
              </a:rPr>
              <a:t>not</a:t>
            </a: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necessarily composed of the riders who came 1st-9th.</a:t>
            </a:r>
          </a:p>
          <a:p>
            <a:pPr indent="-292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10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https://www.velogames.com/tour-de-france/2017/rules.php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Actual Results - Day 17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787" y="1054050"/>
            <a:ext cx="407243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Actual Results - Day 3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77400"/>
            <a:ext cx="611355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572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Final</a:t>
            </a:r>
            <a:r>
              <a:rPr lang="en">
                <a:solidFill>
                  <a:srgbClr val="00FF00"/>
                </a:solidFill>
              </a:rPr>
              <a:t> Results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15th place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572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Final Results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Out of 19.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Goals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3001037" y="1331350"/>
            <a:ext cx="31419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Come up with 3-4 team suggestions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Secretly enter the fantasy league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…..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Bragging rights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995150"/>
            <a:ext cx="8520600" cy="53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Collect the Data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Gather Rider Data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Data to Collect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For every available rider choice in 2017: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Previous year(s) costs, scores and categories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2017 cost and category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Riders breakdown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0" y="1331350"/>
            <a:ext cx="91440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Christopher Froome | Team  Sky | 26 Points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Richie Porte | BMC Racing Team | 22 Points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….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  <a:latin typeface="Oswald"/>
                <a:ea typeface="Oswald"/>
                <a:cs typeface="Oswald"/>
                <a:sym typeface="Oswald"/>
              </a:rPr>
              <a:t>191 Total Riders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Rider</a:t>
            </a:r>
            <a:r>
              <a:rPr lang="en">
                <a:solidFill>
                  <a:srgbClr val="00FF00"/>
                </a:solidFill>
              </a:rPr>
              <a:t> breakdown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3" cy="343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Data Gathering Complications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11737" y="1231300"/>
            <a:ext cx="85206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Each rider’s cost and past performance live in separate web pages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Previous year web pages are in different formats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Some pages are behind a login (annoying cookie/auth issues)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